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66" r:id="rId2"/>
  </p:sldMasterIdLst>
  <p:notesMasterIdLst>
    <p:notesMasterId r:id="rId21"/>
  </p:notesMasterIdLst>
  <p:handoutMasterIdLst>
    <p:handoutMasterId r:id="rId22"/>
  </p:handoutMasterIdLst>
  <p:sldIdLst>
    <p:sldId id="265" r:id="rId3"/>
    <p:sldId id="266" r:id="rId4"/>
    <p:sldId id="281" r:id="rId5"/>
    <p:sldId id="288" r:id="rId6"/>
    <p:sldId id="282" r:id="rId7"/>
    <p:sldId id="284" r:id="rId8"/>
    <p:sldId id="271" r:id="rId9"/>
    <p:sldId id="286" r:id="rId10"/>
    <p:sldId id="273" r:id="rId11"/>
    <p:sldId id="280" r:id="rId12"/>
    <p:sldId id="275" r:id="rId13"/>
    <p:sldId id="276" r:id="rId14"/>
    <p:sldId id="277" r:id="rId15"/>
    <p:sldId id="278" r:id="rId16"/>
    <p:sldId id="285" r:id="rId17"/>
    <p:sldId id="291" r:id="rId18"/>
    <p:sldId id="289" r:id="rId19"/>
    <p:sldId id="29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340" autoAdjust="0"/>
  </p:normalViewPr>
  <p:slideViewPr>
    <p:cSldViewPr>
      <p:cViewPr varScale="1">
        <p:scale>
          <a:sx n="86" d="100"/>
          <a:sy n="86" d="100"/>
        </p:scale>
        <p:origin x="-108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11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934603-838B-4FE6-A941-89C36F4A2545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97B2A3-A32B-4EBC-95FD-7397BC4F9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373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B62204-CD51-4419-9133-8D14ED145D48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0DA90A-83A2-4733-9DE8-9ABE38B74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9796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8B92-DDA2-4A8C-94FB-20E3AD4428E6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0DA90A-83A2-4733-9DE8-9ABE38B74BE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2848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8B92-DDA2-4A8C-94FB-20E3AD4428E6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8B92-DDA2-4A8C-94FB-20E3AD4428E6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8B92-DDA2-4A8C-94FB-20E3AD4428E6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8B92-DDA2-4A8C-94FB-20E3AD4428E6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8B92-DDA2-4A8C-94FB-20E3AD4428E6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8B92-DDA2-4A8C-94FB-20E3AD4428E6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0DA90A-83A2-4733-9DE8-9ABE38B74BE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5058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0DA90A-83A2-4733-9DE8-9ABE38B74BEC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0111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0DA90A-83A2-4733-9DE8-9ABE38B74BE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0072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0DA90A-83A2-4733-9DE8-9ABE38B74BE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960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8B92-DDA2-4A8C-94FB-20E3AD4428E6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0DA90A-83A2-4733-9DE8-9ABE38B74BE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6401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8B92-DDA2-4A8C-94FB-20E3AD4428E6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0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3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3" descr="rho_logo_4C_tag.t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762000"/>
            <a:ext cx="2743200" cy="11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551131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914400"/>
          </a:xfrm>
        </p:spPr>
        <p:txBody>
          <a:bodyPr/>
          <a:lstStyle>
            <a:lvl1pPr algn="l">
              <a:defRPr sz="40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966C8-A57D-4803-A1DB-8BA1ACE2D986}" type="slidenum">
              <a:rPr lang="en-US" smtClean="0">
                <a:solidFill>
                  <a:srgbClr val="005295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529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421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914400"/>
          </a:xfrm>
        </p:spPr>
        <p:txBody>
          <a:bodyPr/>
          <a:lstStyle>
            <a:lvl1pPr algn="l">
              <a:defRPr sz="40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495800"/>
          </a:xfrm>
        </p:spPr>
        <p:txBody>
          <a:bodyPr/>
          <a:lstStyle>
            <a:lvl1pPr>
              <a:defRPr baseline="0">
                <a:latin typeface="Calibri" pitchFamily="34" charset="0"/>
              </a:defRPr>
            </a:lvl1pPr>
            <a:lvl2pPr>
              <a:defRPr baseline="0">
                <a:latin typeface="Calibri" pitchFamily="34" charset="0"/>
              </a:defRPr>
            </a:lvl2pPr>
            <a:lvl3pPr>
              <a:defRPr baseline="0">
                <a:latin typeface="Calibri" pitchFamily="34" charset="0"/>
              </a:defRPr>
            </a:lvl3pPr>
            <a:lvl4pPr>
              <a:defRPr baseline="0">
                <a:latin typeface="Calibri" pitchFamily="34" charset="0"/>
              </a:defRPr>
            </a:lvl4pPr>
            <a:lvl5pPr>
              <a:defRPr baseline="0"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5295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5295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05200" y="6492875"/>
            <a:ext cx="2133600" cy="365125"/>
          </a:xfrm>
        </p:spPr>
        <p:txBody>
          <a:bodyPr/>
          <a:lstStyle/>
          <a:p>
            <a:pPr>
              <a:defRPr/>
            </a:pPr>
            <a:fld id="{8032816D-E49D-4279-BE31-E5009E21CEEF}" type="slidenum">
              <a:rPr lang="en-US" smtClean="0">
                <a:solidFill>
                  <a:srgbClr val="005295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529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796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914400"/>
          </a:xfrm>
        </p:spPr>
        <p:txBody>
          <a:bodyPr/>
          <a:lstStyle>
            <a:lvl1pPr algn="l">
              <a:defRPr sz="40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4572000"/>
          </a:xfrm>
        </p:spPr>
        <p:txBody>
          <a:bodyPr/>
          <a:lstStyle>
            <a:lvl1pPr>
              <a:defRPr sz="2800" baseline="0">
                <a:latin typeface="Calibri" pitchFamily="34" charset="0"/>
              </a:defRPr>
            </a:lvl1pPr>
            <a:lvl2pPr>
              <a:defRPr sz="2400" baseline="0">
                <a:latin typeface="Calibri" pitchFamily="34" charset="0"/>
              </a:defRPr>
            </a:lvl2pPr>
            <a:lvl3pPr>
              <a:defRPr sz="2000" baseline="0">
                <a:latin typeface="Calibri" pitchFamily="34" charset="0"/>
              </a:defRPr>
            </a:lvl3pPr>
            <a:lvl4pPr>
              <a:defRPr sz="1800" baseline="0">
                <a:latin typeface="Calibri" pitchFamily="34" charset="0"/>
              </a:defRPr>
            </a:lvl4pPr>
            <a:lvl5pPr>
              <a:defRPr sz="1800" baseline="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4572000"/>
          </a:xfrm>
        </p:spPr>
        <p:txBody>
          <a:bodyPr/>
          <a:lstStyle>
            <a:lvl1pPr>
              <a:defRPr sz="2800" baseline="0">
                <a:latin typeface="Calibri" pitchFamily="34" charset="0"/>
              </a:defRPr>
            </a:lvl1pPr>
            <a:lvl2pPr>
              <a:defRPr sz="2400" baseline="0">
                <a:latin typeface="Calibri" pitchFamily="34" charset="0"/>
              </a:defRPr>
            </a:lvl2pPr>
            <a:lvl3pPr>
              <a:defRPr sz="2000" baseline="0">
                <a:latin typeface="Calibri" pitchFamily="34" charset="0"/>
              </a:defRPr>
            </a:lvl3pPr>
            <a:lvl4pPr>
              <a:defRPr sz="1800" baseline="0">
                <a:latin typeface="Calibri" pitchFamily="34" charset="0"/>
              </a:defRPr>
            </a:lvl4pPr>
            <a:lvl5pPr>
              <a:defRPr sz="1800" baseline="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5295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5295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2816D-E49D-4279-BE31-E5009E21CEEF}" type="slidenum">
              <a:rPr lang="en-US" smtClean="0">
                <a:solidFill>
                  <a:srgbClr val="005295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529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243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914400"/>
          </a:xfrm>
        </p:spPr>
        <p:txBody>
          <a:bodyPr/>
          <a:lstStyle>
            <a:lvl1pPr algn="l">
              <a:defRPr sz="40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4040188" cy="663632"/>
          </a:xfrm>
        </p:spPr>
        <p:txBody>
          <a:bodyPr anchor="b"/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82762"/>
            <a:ext cx="4040188" cy="4008438"/>
          </a:xfrm>
        </p:spPr>
        <p:txBody>
          <a:bodyPr/>
          <a:lstStyle>
            <a:lvl1pPr>
              <a:defRPr sz="2400" baseline="0">
                <a:latin typeface="Calibri" pitchFamily="34" charset="0"/>
              </a:defRPr>
            </a:lvl1pPr>
            <a:lvl2pPr>
              <a:defRPr sz="2000" baseline="0">
                <a:latin typeface="Calibri" pitchFamily="34" charset="0"/>
              </a:defRPr>
            </a:lvl2pPr>
            <a:lvl3pPr>
              <a:defRPr sz="1800" baseline="0">
                <a:latin typeface="Calibri" pitchFamily="34" charset="0"/>
              </a:defRPr>
            </a:lvl3pPr>
            <a:lvl4pPr>
              <a:defRPr sz="1600" baseline="0">
                <a:latin typeface="Calibri" pitchFamily="34" charset="0"/>
              </a:defRPr>
            </a:lvl4pPr>
            <a:lvl5pPr>
              <a:defRPr sz="1600" baseline="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43000"/>
            <a:ext cx="4041775" cy="663632"/>
          </a:xfrm>
        </p:spPr>
        <p:txBody>
          <a:bodyPr anchor="b"/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82762"/>
            <a:ext cx="4041775" cy="4008438"/>
          </a:xfrm>
        </p:spPr>
        <p:txBody>
          <a:bodyPr/>
          <a:lstStyle>
            <a:lvl1pPr>
              <a:defRPr sz="2400" baseline="0">
                <a:latin typeface="Calibri" pitchFamily="34" charset="0"/>
              </a:defRPr>
            </a:lvl1pPr>
            <a:lvl2pPr>
              <a:defRPr sz="2000" baseline="0">
                <a:latin typeface="Calibri" pitchFamily="34" charset="0"/>
              </a:defRPr>
            </a:lvl2pPr>
            <a:lvl3pPr>
              <a:defRPr sz="1800" baseline="0">
                <a:latin typeface="Calibri" pitchFamily="34" charset="0"/>
              </a:defRPr>
            </a:lvl3pPr>
            <a:lvl4pPr>
              <a:defRPr sz="1600" baseline="0">
                <a:latin typeface="Calibri" pitchFamily="34" charset="0"/>
              </a:defRPr>
            </a:lvl4pPr>
            <a:lvl5pPr>
              <a:defRPr sz="1600" baseline="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5295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5295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2816D-E49D-4279-BE31-E5009E21CEEF}" type="slidenum">
              <a:rPr lang="en-US" smtClean="0">
                <a:solidFill>
                  <a:srgbClr val="005295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529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187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914400"/>
          </a:xfrm>
        </p:spPr>
        <p:txBody>
          <a:bodyPr/>
          <a:lstStyle>
            <a:lvl1pPr algn="l">
              <a:defRPr sz="40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5295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5295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2816D-E49D-4279-BE31-E5009E21CEEF}" type="slidenum">
              <a:rPr lang="en-US" smtClean="0">
                <a:solidFill>
                  <a:srgbClr val="005295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529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393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0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3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3" descr="rho_logo_4C_tag.t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762000"/>
            <a:ext cx="2743200" cy="11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58605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914400"/>
          </a:xfrm>
        </p:spPr>
        <p:txBody>
          <a:bodyPr/>
          <a:lstStyle>
            <a:lvl1pPr algn="l">
              <a:defRPr sz="40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495800"/>
          </a:xfrm>
        </p:spPr>
        <p:txBody>
          <a:bodyPr/>
          <a:lstStyle>
            <a:lvl1pPr>
              <a:defRPr baseline="0">
                <a:latin typeface="Calibri" pitchFamily="34" charset="0"/>
              </a:defRPr>
            </a:lvl1pPr>
            <a:lvl2pPr>
              <a:defRPr baseline="0">
                <a:latin typeface="Calibri" pitchFamily="34" charset="0"/>
              </a:defRPr>
            </a:lvl2pPr>
            <a:lvl3pPr>
              <a:defRPr baseline="0">
                <a:latin typeface="Calibri" pitchFamily="34" charset="0"/>
              </a:defRPr>
            </a:lvl3pPr>
            <a:lvl4pPr>
              <a:defRPr baseline="0">
                <a:latin typeface="Calibri" pitchFamily="34" charset="0"/>
              </a:defRPr>
            </a:lvl4pPr>
            <a:lvl5pPr>
              <a:defRPr baseline="0"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966C8-A57D-4803-A1DB-8BA1ACE2D986}" type="slidenum">
              <a:rPr lang="en-US" smtClean="0">
                <a:solidFill>
                  <a:srgbClr val="005295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529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8071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914400"/>
          </a:xfrm>
        </p:spPr>
        <p:txBody>
          <a:bodyPr/>
          <a:lstStyle>
            <a:lvl1pPr algn="l">
              <a:defRPr sz="40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4572000"/>
          </a:xfrm>
        </p:spPr>
        <p:txBody>
          <a:bodyPr/>
          <a:lstStyle>
            <a:lvl1pPr>
              <a:defRPr sz="2800" baseline="0">
                <a:latin typeface="Calibri" pitchFamily="34" charset="0"/>
              </a:defRPr>
            </a:lvl1pPr>
            <a:lvl2pPr>
              <a:defRPr sz="2400" baseline="0">
                <a:latin typeface="Calibri" pitchFamily="34" charset="0"/>
              </a:defRPr>
            </a:lvl2pPr>
            <a:lvl3pPr>
              <a:defRPr sz="2000" baseline="0">
                <a:latin typeface="Calibri" pitchFamily="34" charset="0"/>
              </a:defRPr>
            </a:lvl3pPr>
            <a:lvl4pPr>
              <a:defRPr sz="1800" baseline="0">
                <a:latin typeface="Calibri" pitchFamily="34" charset="0"/>
              </a:defRPr>
            </a:lvl4pPr>
            <a:lvl5pPr>
              <a:defRPr sz="1800" baseline="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4572000"/>
          </a:xfrm>
        </p:spPr>
        <p:txBody>
          <a:bodyPr/>
          <a:lstStyle>
            <a:lvl1pPr>
              <a:defRPr sz="2800" baseline="0">
                <a:latin typeface="Calibri" pitchFamily="34" charset="0"/>
              </a:defRPr>
            </a:lvl1pPr>
            <a:lvl2pPr>
              <a:defRPr sz="2400" baseline="0">
                <a:latin typeface="Calibri" pitchFamily="34" charset="0"/>
              </a:defRPr>
            </a:lvl2pPr>
            <a:lvl3pPr>
              <a:defRPr sz="2000" baseline="0">
                <a:latin typeface="Calibri" pitchFamily="34" charset="0"/>
              </a:defRPr>
            </a:lvl3pPr>
            <a:lvl4pPr>
              <a:defRPr sz="1800" baseline="0">
                <a:latin typeface="Calibri" pitchFamily="34" charset="0"/>
              </a:defRPr>
            </a:lvl4pPr>
            <a:lvl5pPr>
              <a:defRPr sz="1800" baseline="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BE966C8-A57D-4803-A1DB-8BA1ACE2D986}" type="slidenum">
              <a:rPr lang="en-US" smtClean="0">
                <a:solidFill>
                  <a:srgbClr val="005295">
                    <a:tint val="75000"/>
                  </a:srgb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5295">
                  <a:tint val="75000"/>
                </a:srgb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971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914400"/>
          </a:xfrm>
        </p:spPr>
        <p:txBody>
          <a:bodyPr/>
          <a:lstStyle>
            <a:lvl1pPr algn="l">
              <a:defRPr sz="40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4040188" cy="663632"/>
          </a:xfrm>
        </p:spPr>
        <p:txBody>
          <a:bodyPr anchor="b"/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82762"/>
            <a:ext cx="4040188" cy="4008438"/>
          </a:xfrm>
        </p:spPr>
        <p:txBody>
          <a:bodyPr/>
          <a:lstStyle>
            <a:lvl1pPr>
              <a:defRPr sz="2400" baseline="0">
                <a:latin typeface="Calibri" pitchFamily="34" charset="0"/>
              </a:defRPr>
            </a:lvl1pPr>
            <a:lvl2pPr>
              <a:defRPr sz="2000" baseline="0">
                <a:latin typeface="Calibri" pitchFamily="34" charset="0"/>
              </a:defRPr>
            </a:lvl2pPr>
            <a:lvl3pPr>
              <a:defRPr sz="1800" baseline="0">
                <a:latin typeface="Calibri" pitchFamily="34" charset="0"/>
              </a:defRPr>
            </a:lvl3pPr>
            <a:lvl4pPr>
              <a:defRPr sz="1600" baseline="0">
                <a:latin typeface="Calibri" pitchFamily="34" charset="0"/>
              </a:defRPr>
            </a:lvl4pPr>
            <a:lvl5pPr>
              <a:defRPr sz="1600" baseline="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43000"/>
            <a:ext cx="4041775" cy="663632"/>
          </a:xfrm>
        </p:spPr>
        <p:txBody>
          <a:bodyPr anchor="b"/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82762"/>
            <a:ext cx="4041775" cy="4008438"/>
          </a:xfrm>
        </p:spPr>
        <p:txBody>
          <a:bodyPr/>
          <a:lstStyle>
            <a:lvl1pPr>
              <a:defRPr sz="2400" baseline="0">
                <a:latin typeface="Calibri" pitchFamily="34" charset="0"/>
              </a:defRPr>
            </a:lvl1pPr>
            <a:lvl2pPr>
              <a:defRPr sz="2000" baseline="0">
                <a:latin typeface="Calibri" pitchFamily="34" charset="0"/>
              </a:defRPr>
            </a:lvl2pPr>
            <a:lvl3pPr>
              <a:defRPr sz="1800" baseline="0">
                <a:latin typeface="Calibri" pitchFamily="34" charset="0"/>
              </a:defRPr>
            </a:lvl3pPr>
            <a:lvl4pPr>
              <a:defRPr sz="1600" baseline="0">
                <a:latin typeface="Calibri" pitchFamily="34" charset="0"/>
              </a:defRPr>
            </a:lvl4pPr>
            <a:lvl5pPr>
              <a:defRPr sz="1600" baseline="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BE966C8-A57D-4803-A1DB-8BA1ACE2D986}" type="slidenum">
              <a:rPr lang="en-US" smtClean="0">
                <a:solidFill>
                  <a:srgbClr val="005295">
                    <a:tint val="75000"/>
                  </a:srgb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5295">
                  <a:tint val="75000"/>
                </a:srgb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8425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>
              <a:solidFill>
                <a:srgbClr val="005295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>
              <a:solidFill>
                <a:srgbClr val="005295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032816D-E49D-4279-BE31-E5009E21CEEF}" type="slidenum">
              <a:rPr lang="en-US" smtClean="0">
                <a:solidFill>
                  <a:srgbClr val="005295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529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66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4038600" y="6492875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BE966C8-A57D-4803-A1DB-8BA1ACE2D986}" type="slidenum">
              <a:rPr lang="en-US" smtClean="0">
                <a:solidFill>
                  <a:srgbClr val="005295">
                    <a:tint val="75000"/>
                  </a:srgb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5295">
                  <a:tint val="75000"/>
                </a:srgb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655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57200" y="2435225"/>
            <a:ext cx="8229600" cy="1908175"/>
          </a:xfrm>
        </p:spPr>
        <p:txBody>
          <a:bodyPr/>
          <a:lstStyle/>
          <a:p>
            <a:r>
              <a:rPr lang="en-US" dirty="0"/>
              <a:t>Use of an Interactive Data Dashboard to Monitor Studies for Large Multi-Center Trials</a:t>
            </a:r>
            <a:endParaRPr lang="en-US" dirty="0" smtClean="0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953000"/>
            <a:ext cx="6400800" cy="1295400"/>
          </a:xfrm>
        </p:spPr>
        <p:txBody>
          <a:bodyPr/>
          <a:lstStyle/>
          <a:p>
            <a:r>
              <a:rPr lang="en-US" dirty="0" smtClean="0"/>
              <a:t>Emily Wilson</a:t>
            </a:r>
          </a:p>
          <a:p>
            <a:r>
              <a:rPr lang="en-US" dirty="0" smtClean="0"/>
              <a:t>Rho, Inc.</a:t>
            </a:r>
          </a:p>
        </p:txBody>
      </p:sp>
    </p:spTree>
    <p:extLst>
      <p:ext uri="{BB962C8B-B14F-4D97-AF65-F5344CB8AC3E}">
        <p14:creationId xmlns:p14="http://schemas.microsoft.com/office/powerpoint/2010/main" val="110979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Future </a:t>
            </a:r>
            <a:r>
              <a:rPr lang="en-US" b="1" dirty="0" smtClean="0"/>
              <a:t>Enhancements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958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Role based dashboard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Cross study graphics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2816D-E49D-4279-BE31-E5009E21CEEF}" type="slidenum">
              <a:rPr lang="en-US" smtClean="0">
                <a:solidFill>
                  <a:srgbClr val="005295">
                    <a:tint val="75000"/>
                  </a:srgbClr>
                </a:solidFill>
              </a:rPr>
              <a:pPr>
                <a:defRPr/>
              </a:pPr>
              <a:t>10</a:t>
            </a:fld>
            <a:endParaRPr lang="en-US" dirty="0">
              <a:solidFill>
                <a:srgbClr val="00529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84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pPr algn="ctr"/>
            <a:r>
              <a:rPr lang="en-US" b="1" dirty="0" smtClean="0"/>
              <a:t>Technical Details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Programmed in HTML and JavaScript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Interactivity comes from a JavaScript library called “D3” or Data Driven Documents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2816D-E49D-4279-BE31-E5009E21CEEF}" type="slidenum">
              <a:rPr lang="en-US" smtClean="0">
                <a:solidFill>
                  <a:srgbClr val="005295">
                    <a:tint val="75000"/>
                  </a:srgbClr>
                </a:solidFill>
              </a:rPr>
              <a:pPr>
                <a:defRPr/>
              </a:pPr>
              <a:t>11</a:t>
            </a:fld>
            <a:endParaRPr lang="en-US" dirty="0">
              <a:solidFill>
                <a:srgbClr val="00529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08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Disclosures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/>
          <a:lstStyle/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dirty="0" smtClean="0"/>
              <a:t>This project funded with federal funds from the NIAID, NIH under contract </a:t>
            </a:r>
            <a:r>
              <a:rPr lang="en-US" dirty="0" smtClean="0">
                <a:latin typeface="Calibri"/>
              </a:rPr>
              <a:t>HHSN2722010000521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dirty="0" smtClean="0"/>
              <a:t>Data presented are from ICAC studies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2816D-E49D-4279-BE31-E5009E21CEEF}" type="slidenum">
              <a:rPr lang="en-US" smtClean="0">
                <a:solidFill>
                  <a:srgbClr val="005295">
                    <a:tint val="75000"/>
                  </a:srgbClr>
                </a:solidFill>
              </a:rPr>
              <a:pPr>
                <a:defRPr/>
              </a:pPr>
              <a:t>12</a:t>
            </a:fld>
            <a:endParaRPr lang="en-US" dirty="0">
              <a:solidFill>
                <a:srgbClr val="00529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86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Acknowledgments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/>
          <a:lstStyle/>
          <a:p>
            <a:r>
              <a:rPr lang="en-US" dirty="0"/>
              <a:t>Jeremy Wildfire</a:t>
            </a:r>
          </a:p>
          <a:p>
            <a:r>
              <a:rPr lang="en-US" dirty="0"/>
              <a:t>Nathan Bryant</a:t>
            </a:r>
          </a:p>
          <a:p>
            <a:r>
              <a:rPr lang="en-US" dirty="0"/>
              <a:t>Ryan Bailey</a:t>
            </a:r>
          </a:p>
          <a:p>
            <a:r>
              <a:rPr lang="en-US" dirty="0"/>
              <a:t>Michelle </a:t>
            </a:r>
            <a:r>
              <a:rPr lang="en-US" dirty="0" smtClean="0"/>
              <a:t>Walter</a:t>
            </a:r>
          </a:p>
          <a:p>
            <a:r>
              <a:rPr lang="en-US" dirty="0" smtClean="0"/>
              <a:t>Rich Budrevich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2816D-E49D-4279-BE31-E5009E21CEEF}" type="slidenum">
              <a:rPr lang="en-US" smtClean="0">
                <a:solidFill>
                  <a:srgbClr val="005295">
                    <a:tint val="75000"/>
                  </a:srgbClr>
                </a:solidFill>
              </a:rPr>
              <a:pPr>
                <a:defRPr/>
              </a:pPr>
              <a:t>13</a:t>
            </a:fld>
            <a:endParaRPr lang="en-US" dirty="0">
              <a:solidFill>
                <a:srgbClr val="00529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27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990600"/>
            <a:ext cx="8229600" cy="4343400"/>
          </a:xfrm>
        </p:spPr>
        <p:txBody>
          <a:bodyPr/>
          <a:lstStyle/>
          <a:p>
            <a:pPr algn="ctr"/>
            <a:r>
              <a:rPr lang="en-US" dirty="0" smtClean="0"/>
              <a:t>Questions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Comments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2816D-E49D-4279-BE31-E5009E21CEEF}" type="slidenum">
              <a:rPr lang="en-US" smtClean="0">
                <a:solidFill>
                  <a:srgbClr val="005295">
                    <a:tint val="75000"/>
                  </a:srgbClr>
                </a:solidFill>
              </a:rPr>
              <a:pPr>
                <a:defRPr/>
              </a:pPr>
              <a:t>14</a:t>
            </a:fld>
            <a:endParaRPr lang="en-US" dirty="0">
              <a:solidFill>
                <a:srgbClr val="00529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18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990600"/>
            <a:ext cx="8229600" cy="4343400"/>
          </a:xfrm>
        </p:spPr>
        <p:txBody>
          <a:bodyPr/>
          <a:lstStyle/>
          <a:p>
            <a:pPr algn="ctr"/>
            <a:r>
              <a:rPr lang="en-US" dirty="0" smtClean="0"/>
              <a:t>Contact us with questions: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chemeClr val="tx2"/>
                </a:solidFill>
              </a:rPr>
              <a:t>graphics@rhoworld.com</a:t>
            </a:r>
            <a:endParaRPr lang="en-US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966C8-A57D-4803-A1DB-8BA1ACE2D986}" type="slidenum">
              <a:rPr lang="en-US" smtClean="0">
                <a:solidFill>
                  <a:srgbClr val="005295">
                    <a:tint val="75000"/>
                  </a:srgbClr>
                </a:solidFill>
              </a:rPr>
              <a:pPr/>
              <a:t>15</a:t>
            </a:fld>
            <a:endParaRPr lang="en-US">
              <a:solidFill>
                <a:srgbClr val="00529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60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914400"/>
          </a:xfrm>
        </p:spPr>
        <p:txBody>
          <a:bodyPr/>
          <a:lstStyle/>
          <a:p>
            <a:pPr algn="ctr"/>
            <a:r>
              <a:rPr lang="en-US" b="1" dirty="0" smtClean="0"/>
              <a:t>Reserve Slides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966C8-A57D-4803-A1DB-8BA1ACE2D986}" type="slidenum">
              <a:rPr lang="en-US" smtClean="0">
                <a:solidFill>
                  <a:srgbClr val="005295">
                    <a:tint val="75000"/>
                  </a:srgbClr>
                </a:solidFill>
              </a:rPr>
              <a:pPr/>
              <a:t>16</a:t>
            </a:fld>
            <a:endParaRPr lang="en-US">
              <a:solidFill>
                <a:srgbClr val="00529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7544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Getting Started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966C8-A57D-4803-A1DB-8BA1ACE2D986}" type="slidenum">
              <a:rPr lang="en-US" smtClean="0">
                <a:solidFill>
                  <a:srgbClr val="005295">
                    <a:tint val="75000"/>
                  </a:srgbClr>
                </a:solidFill>
              </a:rPr>
              <a:pPr/>
              <a:t>17</a:t>
            </a:fld>
            <a:endParaRPr lang="en-US">
              <a:solidFill>
                <a:srgbClr val="005295">
                  <a:tint val="75000"/>
                </a:srgbClr>
              </a:solidFill>
            </a:endParaRPr>
          </a:p>
        </p:txBody>
      </p:sp>
      <p:pic>
        <p:nvPicPr>
          <p:cNvPr id="1028" name="Picture 4" descr="http://ecx.images-amazon.com/images/I/416kKqecxfL._SX258_BO1,204,203,200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451904"/>
            <a:ext cx="4010709" cy="4720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62355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Getting Started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966C8-A57D-4803-A1DB-8BA1ACE2D986}" type="slidenum">
              <a:rPr lang="en-US" smtClean="0">
                <a:solidFill>
                  <a:srgbClr val="005295">
                    <a:tint val="75000"/>
                  </a:srgbClr>
                </a:solidFill>
              </a:rPr>
              <a:pPr/>
              <a:t>18</a:t>
            </a:fld>
            <a:endParaRPr lang="en-US">
              <a:solidFill>
                <a:srgbClr val="005295">
                  <a:tint val="75000"/>
                </a:srgbClr>
              </a:solidFill>
            </a:endParaRPr>
          </a:p>
        </p:txBody>
      </p:sp>
      <p:pic>
        <p:nvPicPr>
          <p:cNvPr id="2050" name="Picture 2" descr="An Introduction to Designing with D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333499"/>
            <a:ext cx="3810000" cy="499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03493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880"/>
            <a:ext cx="88392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Inner-City Asthma Consortium (ICAC)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76800"/>
          </a:xfrm>
        </p:spPr>
        <p:txBody>
          <a:bodyPr/>
          <a:lstStyle/>
          <a:p>
            <a:pPr>
              <a:spcBef>
                <a:spcPts val="700"/>
              </a:spcBef>
              <a:spcAft>
                <a:spcPts val="700"/>
              </a:spcAft>
            </a:pPr>
            <a:r>
              <a:rPr lang="en-US" dirty="0"/>
              <a:t>NIH-funded, multi-center clinical research </a:t>
            </a:r>
            <a:r>
              <a:rPr lang="en-US" dirty="0" smtClean="0"/>
              <a:t>consortium</a:t>
            </a:r>
          </a:p>
          <a:p>
            <a:pPr>
              <a:spcBef>
                <a:spcPts val="700"/>
              </a:spcBef>
              <a:spcAft>
                <a:spcPts val="700"/>
              </a:spcAft>
            </a:pPr>
            <a:r>
              <a:rPr lang="en-US" dirty="0"/>
              <a:t>Rho serves as the Statistical and Clinical Coordinating Center</a:t>
            </a:r>
          </a:p>
          <a:p>
            <a:pPr marL="342900" lvl="1" indent="-342900">
              <a:spcBef>
                <a:spcPts val="700"/>
              </a:spcBef>
              <a:spcAft>
                <a:spcPts val="700"/>
              </a:spcAft>
              <a:buFont typeface="Arial" charset="0"/>
              <a:buChar char="•"/>
            </a:pPr>
            <a:r>
              <a:rPr lang="en-US" sz="3200" dirty="0"/>
              <a:t>9 studies</a:t>
            </a:r>
          </a:p>
          <a:p>
            <a:pPr marL="342900" lvl="1" indent="-342900">
              <a:spcBef>
                <a:spcPts val="700"/>
              </a:spcBef>
              <a:spcAft>
                <a:spcPts val="700"/>
              </a:spcAft>
              <a:buFont typeface="Arial" charset="0"/>
              <a:buChar char="•"/>
            </a:pPr>
            <a:r>
              <a:rPr lang="en-US" sz="3200" dirty="0"/>
              <a:t>10 sites across the U.S.</a:t>
            </a:r>
          </a:p>
          <a:p>
            <a:pPr marL="342900" lvl="1" indent="-342900">
              <a:spcBef>
                <a:spcPts val="700"/>
              </a:spcBef>
              <a:spcAft>
                <a:spcPts val="700"/>
              </a:spcAft>
              <a:buFont typeface="Arial" charset="0"/>
              <a:buChar char="•"/>
            </a:pPr>
            <a:r>
              <a:rPr lang="en-US" sz="3200" dirty="0"/>
              <a:t>~4000 participants enrolled in past and current studies</a:t>
            </a:r>
          </a:p>
          <a:p>
            <a:pPr marL="342900" lvl="1" indent="-342900">
              <a:spcBef>
                <a:spcPts val="700"/>
              </a:spcBef>
              <a:spcAft>
                <a:spcPts val="700"/>
              </a:spcAft>
              <a:buFont typeface="Arial" charset="0"/>
              <a:buChar char="•"/>
            </a:pPr>
            <a:r>
              <a:rPr lang="en-US" sz="3200" dirty="0"/>
              <a:t>&gt;10,000,000 data points collected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2816D-E49D-4279-BE31-E5009E21CEEF}" type="slidenum">
              <a:rPr lang="en-US" smtClean="0">
                <a:solidFill>
                  <a:srgbClr val="005295">
                    <a:tint val="75000"/>
                  </a:srgbClr>
                </a:solidFill>
              </a:rPr>
              <a:pPr>
                <a:defRPr/>
              </a:pPr>
              <a:t>2</a:t>
            </a:fld>
            <a:endParaRPr lang="en-US" dirty="0">
              <a:solidFill>
                <a:srgbClr val="00529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08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Our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958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Massive </a:t>
            </a:r>
            <a:r>
              <a:rPr lang="en-US" dirty="0" smtClean="0"/>
              <a:t>volume of data</a:t>
            </a:r>
            <a:endParaRPr lang="en-US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Scattered across sources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Time consuming 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2816D-E49D-4279-BE31-E5009E21CEEF}" type="slidenum">
              <a:rPr lang="en-US" smtClean="0">
                <a:solidFill>
                  <a:srgbClr val="005295">
                    <a:tint val="75000"/>
                  </a:srgbClr>
                </a:solidFill>
              </a:rPr>
              <a:pPr>
                <a:defRPr/>
              </a:pPr>
              <a:t>3</a:t>
            </a:fld>
            <a:endParaRPr lang="en-US" dirty="0">
              <a:solidFill>
                <a:srgbClr val="00529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14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Traditional Monitoring Method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2816D-E49D-4279-BE31-E5009E21CEEF}" type="slidenum">
              <a:rPr lang="en-US">
                <a:solidFill>
                  <a:srgbClr val="005295">
                    <a:tint val="75000"/>
                  </a:srgbClr>
                </a:solidFill>
              </a:rPr>
              <a:pPr>
                <a:defRPr/>
              </a:pPr>
              <a:t>4</a:t>
            </a:fld>
            <a:endParaRPr lang="en-US" dirty="0">
              <a:solidFill>
                <a:srgbClr val="005295">
                  <a:tint val="75000"/>
                </a:srgb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99" y="1143000"/>
            <a:ext cx="7772401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207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There has to be a better way…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2816D-E49D-4279-BE31-E5009E21CEEF}" type="slidenum">
              <a:rPr lang="en-US" smtClean="0">
                <a:solidFill>
                  <a:srgbClr val="005295">
                    <a:tint val="75000"/>
                  </a:srgbClr>
                </a:solidFill>
              </a:rPr>
              <a:pPr>
                <a:defRPr/>
              </a:pPr>
              <a:t>5</a:t>
            </a:fld>
            <a:endParaRPr lang="en-US" dirty="0">
              <a:solidFill>
                <a:srgbClr val="005295">
                  <a:tint val="75000"/>
                </a:srgbClr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57290" cy="5206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5992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This is great, but…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95800"/>
          </a:xfrm>
        </p:spPr>
        <p:txBody>
          <a:bodyPr/>
          <a:lstStyle/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dirty="0"/>
              <a:t>Static</a:t>
            </a:r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dirty="0" smtClean="0"/>
              <a:t>Lack of drill-down</a:t>
            </a:r>
            <a:endParaRPr lang="en-US" dirty="0"/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dirty="0" smtClean="0"/>
              <a:t>Cumbersome update process</a:t>
            </a:r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dirty="0" smtClean="0"/>
              <a:t>Cluttered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2816D-E49D-4279-BE31-E5009E21CEEF}" type="slidenum">
              <a:rPr lang="en-US" smtClean="0">
                <a:solidFill>
                  <a:srgbClr val="005295">
                    <a:tint val="75000"/>
                  </a:srgbClr>
                </a:solidFill>
              </a:rPr>
              <a:pPr>
                <a:defRPr/>
              </a:pPr>
              <a:t>6</a:t>
            </a:fld>
            <a:endParaRPr lang="en-US" dirty="0">
              <a:solidFill>
                <a:srgbClr val="005295">
                  <a:tint val="75000"/>
                </a:srgb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470400"/>
            <a:ext cx="4830251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254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The Solution</a:t>
            </a:r>
            <a:endParaRPr lang="en-US" b="1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57200" y="1219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spcBef>
                <a:spcPts val="1200"/>
              </a:spcBef>
              <a:spcAft>
                <a:spcPts val="1200"/>
              </a:spcAft>
              <a:defRPr/>
            </a:pPr>
            <a:endParaRPr lang="en-US" sz="3600" dirty="0" smtClean="0">
              <a:solidFill>
                <a:srgbClr val="005295"/>
              </a:solidFill>
              <a:latin typeface="Calibri" pitchFamily="34" charset="0"/>
            </a:endParaRPr>
          </a:p>
          <a:p>
            <a:pPr marL="342900" indent="-342900" fontAlgn="base">
              <a:spcBef>
                <a:spcPts val="1200"/>
              </a:spcBef>
              <a:spcAft>
                <a:spcPts val="1200"/>
              </a:spcAft>
              <a:defRPr/>
            </a:pPr>
            <a:endParaRPr lang="en-US" sz="4000" b="1" dirty="0" smtClean="0">
              <a:solidFill>
                <a:srgbClr val="005295"/>
              </a:solidFill>
              <a:latin typeface="Calibri" pitchFamily="34" charset="0"/>
            </a:endParaRPr>
          </a:p>
          <a:p>
            <a:pPr marL="342900" indent="-342900" algn="ctr" fontAlgn="base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4000" b="1" dirty="0" smtClean="0">
                <a:solidFill>
                  <a:srgbClr val="005295"/>
                </a:solidFill>
                <a:latin typeface="Calibri" pitchFamily="34" charset="0"/>
              </a:rPr>
              <a:t>Create an interactive data dashboard</a:t>
            </a:r>
          </a:p>
          <a:p>
            <a:pPr marL="342900" indent="-342900" fontAlgn="base"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  <a:defRPr/>
            </a:pPr>
            <a:endParaRPr lang="en-US" sz="4000" dirty="0" smtClean="0">
              <a:solidFill>
                <a:srgbClr val="005295"/>
              </a:solidFill>
              <a:latin typeface="Calibri" pitchFamily="34" charset="0"/>
            </a:endParaRPr>
          </a:p>
          <a:p>
            <a:pPr marL="342900" indent="-342900" fontAlgn="base"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  <a:defRPr/>
            </a:pPr>
            <a:endParaRPr lang="en-US" sz="4000" dirty="0" smtClean="0">
              <a:solidFill>
                <a:srgbClr val="005295"/>
              </a:solidFill>
              <a:latin typeface="Calibri" pitchFamily="34" charset="0"/>
            </a:endParaRPr>
          </a:p>
          <a:p>
            <a:pPr marL="342900" indent="-342900" fontAlgn="base"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  <a:defRPr/>
            </a:pPr>
            <a:endParaRPr lang="en-US" sz="3200" dirty="0" smtClean="0">
              <a:solidFill>
                <a:srgbClr val="005295"/>
              </a:solidFill>
              <a:latin typeface="Calibri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2816D-E49D-4279-BE31-E5009E21CEEF}" type="slidenum">
              <a:rPr lang="en-US" smtClean="0">
                <a:solidFill>
                  <a:srgbClr val="005295">
                    <a:tint val="75000"/>
                  </a:srgbClr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00529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960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058210"/>
            <a:ext cx="8382000" cy="5799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Behind the Scenes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2816D-E49D-4279-BE31-E5009E21CEEF}" type="slidenum">
              <a:rPr lang="en-US" smtClean="0">
                <a:solidFill>
                  <a:srgbClr val="005295">
                    <a:tint val="75000"/>
                  </a:srgbClr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005295">
                  <a:tint val="75000"/>
                </a:srgbClr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7075" y="5934075"/>
            <a:ext cx="168592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499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The Value</a:t>
            </a:r>
            <a:endParaRPr lang="en-US" b="1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57200" y="15240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US" sz="3200" dirty="0" smtClean="0">
                <a:latin typeface="Calibri" pitchFamily="34" charset="0"/>
              </a:rPr>
              <a:t>One, easy to access </a:t>
            </a:r>
            <a:r>
              <a:rPr lang="en-US" sz="3200" dirty="0">
                <a:latin typeface="Calibri" pitchFamily="34" charset="0"/>
              </a:rPr>
              <a:t>location</a:t>
            </a:r>
          </a:p>
          <a:p>
            <a:pPr marL="342900" indent="-342900" fontAlgn="base"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US" sz="3200" dirty="0" smtClean="0">
                <a:latin typeface="Calibri" pitchFamily="34" charset="0"/>
              </a:rPr>
              <a:t>Easy to digest</a:t>
            </a:r>
            <a:endParaRPr lang="en-US" sz="3200" dirty="0">
              <a:latin typeface="Calibri" pitchFamily="34" charset="0"/>
            </a:endParaRPr>
          </a:p>
          <a:p>
            <a:pPr marL="342900" indent="-342900" fontAlgn="base"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US" sz="3200" dirty="0" smtClean="0">
                <a:latin typeface="Calibri" pitchFamily="34" charset="0"/>
              </a:rPr>
              <a:t>Simple customization</a:t>
            </a:r>
            <a:endParaRPr lang="en-US" sz="3200" dirty="0">
              <a:latin typeface="Calibri" pitchFamily="34" charset="0"/>
            </a:endParaRPr>
          </a:p>
          <a:p>
            <a:pPr marL="342900" indent="-342900" fontAlgn="base"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  <a:defRPr/>
            </a:pPr>
            <a:endParaRPr lang="en-US" sz="4000" dirty="0" smtClean="0">
              <a:solidFill>
                <a:srgbClr val="005295"/>
              </a:solidFill>
              <a:latin typeface="Calibri" pitchFamily="34" charset="0"/>
            </a:endParaRPr>
          </a:p>
          <a:p>
            <a:pPr marL="342900" indent="-342900" fontAlgn="base"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  <a:defRPr/>
            </a:pPr>
            <a:endParaRPr lang="en-US" sz="4000" dirty="0" smtClean="0">
              <a:solidFill>
                <a:srgbClr val="005295"/>
              </a:solidFill>
              <a:latin typeface="Calibri" pitchFamily="34" charset="0"/>
            </a:endParaRPr>
          </a:p>
          <a:p>
            <a:pPr marL="342900" indent="-342900" fontAlgn="base"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  <a:defRPr/>
            </a:pPr>
            <a:endParaRPr lang="en-US" sz="3200" dirty="0" smtClean="0">
              <a:solidFill>
                <a:srgbClr val="005295"/>
              </a:solidFill>
              <a:latin typeface="Calibri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2816D-E49D-4279-BE31-E5009E21CEEF}" type="slidenum">
              <a:rPr lang="en-US" smtClean="0">
                <a:solidFill>
                  <a:srgbClr val="005295">
                    <a:tint val="75000"/>
                  </a:srgbClr>
                </a:solidFill>
              </a:rPr>
              <a:pPr>
                <a:defRPr/>
              </a:pPr>
              <a:t>9</a:t>
            </a:fld>
            <a:endParaRPr lang="en-US" dirty="0">
              <a:solidFill>
                <a:srgbClr val="00529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55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_Template">
  <a:themeElements>
    <a:clrScheme name="Custom 27">
      <a:dk1>
        <a:srgbClr val="005295"/>
      </a:dk1>
      <a:lt1>
        <a:srgbClr val="FFFFFF"/>
      </a:lt1>
      <a:dk2>
        <a:srgbClr val="73C167"/>
      </a:dk2>
      <a:lt2>
        <a:srgbClr val="FFFFFF"/>
      </a:lt2>
      <a:accent1>
        <a:srgbClr val="005295"/>
      </a:accent1>
      <a:accent2>
        <a:srgbClr val="73C167"/>
      </a:accent2>
      <a:accent3>
        <a:srgbClr val="953734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Blank_Template">
  <a:themeElements>
    <a:clrScheme name="Custom 27">
      <a:dk1>
        <a:srgbClr val="005295"/>
      </a:dk1>
      <a:lt1>
        <a:srgbClr val="FFFFFF"/>
      </a:lt1>
      <a:dk2>
        <a:srgbClr val="73C167"/>
      </a:dk2>
      <a:lt2>
        <a:srgbClr val="FFFFFF"/>
      </a:lt2>
      <a:accent1>
        <a:srgbClr val="005295"/>
      </a:accent1>
      <a:accent2>
        <a:srgbClr val="73C167"/>
      </a:accent2>
      <a:accent3>
        <a:srgbClr val="953734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5430</TotalTime>
  <Words>226</Words>
  <Application>Microsoft Office PowerPoint</Application>
  <PresentationFormat>On-screen Show (4:3)</PresentationFormat>
  <Paragraphs>84</Paragraphs>
  <Slides>18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Blank_Template</vt:lpstr>
      <vt:lpstr>1_Blank_Template</vt:lpstr>
      <vt:lpstr>Use of an Interactive Data Dashboard to Monitor Studies for Large Multi-Center Trials</vt:lpstr>
      <vt:lpstr>Inner-City Asthma Consortium (ICAC)</vt:lpstr>
      <vt:lpstr>Our Challenge</vt:lpstr>
      <vt:lpstr>Traditional Monitoring Method</vt:lpstr>
      <vt:lpstr>There has to be a better way…</vt:lpstr>
      <vt:lpstr>This is great, but…</vt:lpstr>
      <vt:lpstr>The Solution</vt:lpstr>
      <vt:lpstr>Behind the Scenes</vt:lpstr>
      <vt:lpstr>The Value</vt:lpstr>
      <vt:lpstr>Future Enhancements</vt:lpstr>
      <vt:lpstr>Technical Details</vt:lpstr>
      <vt:lpstr>Disclosures</vt:lpstr>
      <vt:lpstr>Acknowledgments</vt:lpstr>
      <vt:lpstr>Questions  Comments  Discussion</vt:lpstr>
      <vt:lpstr>Contact us with questions:  graphics@rhoworld.com</vt:lpstr>
      <vt:lpstr>Reserve Slides</vt:lpstr>
      <vt:lpstr>Getting Started</vt:lpstr>
      <vt:lpstr>Getting Started</vt:lpstr>
    </vt:vector>
  </TitlesOfParts>
  <Company>Rho,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of an Interactive Data Dashboard to Monitor Studies for Large Multi-Center Trials</dc:title>
  <dc:creator>Emily Wilson</dc:creator>
  <cp:lastModifiedBy>Emily Wilson</cp:lastModifiedBy>
  <cp:revision>87</cp:revision>
  <dcterms:created xsi:type="dcterms:W3CDTF">2014-05-07T12:23:13Z</dcterms:created>
  <dcterms:modified xsi:type="dcterms:W3CDTF">2014-05-19T02:52:25Z</dcterms:modified>
</cp:coreProperties>
</file>